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31EB-B565-4984-935B-DB10238E6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5DC6A2-F633-4173-B371-0226AA7EC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4F28E-2CBF-430C-BA8A-ADF78AF0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FC1AB-3856-4F3B-A255-CAC8498C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CB458-5B4F-4DA9-99F4-106C6AD4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38F9A-BF1B-4EFA-B920-3631C25A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8A963-2C92-4F07-B2F9-A59DCDF6F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534A3-5A6C-485B-A73F-21D85FA7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6868C-F1B9-4418-8FC2-21BA52AD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A9CBA-AB50-4528-A5D8-ED521C82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3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78AFD-7033-4AFF-8416-2525988EC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5613A-040C-45C6-BEF5-DA52FBB2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B3829-6DBF-40D7-8757-3DC76DF6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4AEE0-1433-435F-B72D-63CF82CF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CC46A-4430-4C6D-BA6D-B0B84748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BB7A-B67A-4D54-B154-B96D2F90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C99B-A9B7-4E3E-B09E-3F3DF4C8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650EF-3160-45F6-B61B-35C33469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13129-5D28-4207-B235-9AED138F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E574B-706F-4FC2-8DA5-8FD68417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8411-FB2A-41FE-BAFC-D2B5DFEAA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6C3EF-AE6A-4C76-BC71-28758BD91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FE00B-591C-4A1A-83C1-27A454E8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AE095-BCE4-4813-AD79-722402F7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8D72-FEEA-4848-AC07-75E2EBFA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3A04-8B94-4AF9-A065-96D5EBC0B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1B4E2-6236-4E2B-A204-2A8ACC435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733F-E645-42B1-9C65-BC819B84E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3CF5B-6FC1-4069-A002-65FE07CC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8A5CA-7E8A-413A-B3D9-6E2C1CED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DFEB1-9879-4057-974E-2BA1141F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9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EA23-BE71-487F-AE9C-7EA03353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9C55D-C22F-4337-983E-2CE17C92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9B07-9064-4BF2-9159-91B6AA61E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D97C5-2FDC-4C85-87AD-D26F7D30B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9AEB1C-4CD0-49E3-8C2D-A35163643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25E12-0B31-4373-89FE-6DCC48DD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3B2F9-2E7B-4515-9A15-21199B9E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3CAFE-212C-4C14-8CD7-7BB96D41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5D3EB-B912-4CEC-8D45-01B696AC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3D020-5791-4A65-A3C2-0DD84A4F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9A5ED-A0D0-4B1E-9152-B13D34EA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29D23-F3FF-4FDD-88E6-7904F676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5B1E2-7511-4685-8B82-A374E275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BB2D8-BC3A-40B7-AAFA-040B57B3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4F0EB-33AD-44BF-93AE-BF1CD688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608F-9B70-4236-9427-161DCA75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2792-8827-4046-BB9F-375C558F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FD03D-6295-49D0-B575-01D0764F0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F2895-4E75-4D9D-8E27-26A7B6C0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9CF10-6F1F-4C82-8519-297FFE95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64F1B-D82E-48E3-8A40-D1A28285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7C5A-048F-4760-888C-304B16E2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38FBB-C303-4A10-B941-1E430B9F0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9360E-E1AB-45DB-BB86-EDDAF53C2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E618C-5285-4E59-AACF-31FA590A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93BE4-327D-4786-8CE6-04939CDA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5101A-496D-4021-AFC6-3931951D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4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B3D6B-086F-460A-9E9D-36D32BFB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7F33D-9D0A-4791-83D1-C472EEB6D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61A7-0319-4558-89AC-60AFCB3A2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9D85-8A0F-4FF7-A712-11617035279D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3B327-649E-45B8-B08D-9AE57A708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085AE-CDA2-43BF-8C85-B731AD7ED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D115-C8F2-49CD-B232-34EC5BB2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EEFBEF-208F-4958-BD5E-D9B9D433897B}"/>
              </a:ext>
            </a:extLst>
          </p:cNvPr>
          <p:cNvSpPr txBox="1"/>
          <p:nvPr/>
        </p:nvSpPr>
        <p:spPr>
          <a:xfrm>
            <a:off x="3632486" y="36456"/>
            <a:ext cx="541366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Bahnschrift SemiCondensed" panose="020B0502040204020203" pitchFamily="34" charset="0"/>
              </a:rPr>
              <a:t>Monroe County ARPA Organizational Chart</a:t>
            </a:r>
          </a:p>
          <a:p>
            <a:pPr algn="ctr"/>
            <a:r>
              <a:rPr lang="en-US" sz="1300" dirty="0">
                <a:latin typeface="Bahnschrift SemiCondensed" panose="020B0502040204020203" pitchFamily="34" charset="0"/>
              </a:rPr>
              <a:t>Enhanced Access to Behavioral Health and Medical Care for All Children in RCSD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F5AF23-D789-43DB-A1EB-DB5BBC5F0AAF}"/>
              </a:ext>
            </a:extLst>
          </p:cNvPr>
          <p:cNvSpPr/>
          <p:nvPr/>
        </p:nvSpPr>
        <p:spPr>
          <a:xfrm>
            <a:off x="7883398" y="4929743"/>
            <a:ext cx="3518479" cy="5201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School Team Support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Integrated Consultation | Education | Training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UR/GCH | RRH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B98A44-5DAE-4591-8F49-15BA5A246E3B}"/>
              </a:ext>
            </a:extLst>
          </p:cNvPr>
          <p:cNvSpPr/>
          <p:nvPr/>
        </p:nvSpPr>
        <p:spPr>
          <a:xfrm>
            <a:off x="1500274" y="4595240"/>
            <a:ext cx="3272793" cy="462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Telehealth Training, Consultation, and Response Team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RN | Telemed Technicians/MAs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C7C62A-F95B-4964-9363-E85AA12B7114}"/>
              </a:ext>
            </a:extLst>
          </p:cNvPr>
          <p:cNvSpPr/>
          <p:nvPr/>
        </p:nvSpPr>
        <p:spPr>
          <a:xfrm>
            <a:off x="1504926" y="4209620"/>
            <a:ext cx="3259503" cy="3831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Telehealth Coordination Team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GCH Practice | GCH BH/DBP | RRH |RCSD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11567C-431C-4B75-8FCE-71AE9B243ACE}"/>
              </a:ext>
            </a:extLst>
          </p:cNvPr>
          <p:cNvSpPr/>
          <p:nvPr/>
        </p:nvSpPr>
        <p:spPr>
          <a:xfrm>
            <a:off x="1500274" y="3884949"/>
            <a:ext cx="3268807" cy="3188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b="1" dirty="0">
              <a:solidFill>
                <a:schemeClr val="tx1"/>
              </a:solidFill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RCSD Telehealth Program</a:t>
            </a:r>
          </a:p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3AA39F-885D-4577-9DA7-0346B3ED7DCE}"/>
              </a:ext>
            </a:extLst>
          </p:cNvPr>
          <p:cNvSpPr/>
          <p:nvPr/>
        </p:nvSpPr>
        <p:spPr>
          <a:xfrm>
            <a:off x="7881938" y="4353760"/>
            <a:ext cx="3522721" cy="5705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8 New OMH Licensed School Mental Health Clinics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Admin and BH Clinical Teams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UR/GCH | RRH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85B898-70A0-44A9-BB65-1462E0EB7F8D}"/>
              </a:ext>
            </a:extLst>
          </p:cNvPr>
          <p:cNvSpPr/>
          <p:nvPr/>
        </p:nvSpPr>
        <p:spPr>
          <a:xfrm>
            <a:off x="178569" y="2608737"/>
            <a:ext cx="2938856" cy="9349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Existing Parent/Family/Youth Advisory Groups: </a:t>
            </a:r>
            <a:r>
              <a:rPr lang="en-US" sz="1050" dirty="0">
                <a:solidFill>
                  <a:schemeClr val="tx1"/>
                </a:solidFill>
              </a:rPr>
              <a:t>ROC The Future PECAN and Youth Leadership Coalition | BIPOC PEEEEEEK | RCSD Parent Leadership Advisory Council | Young Child Wellness Council |</a:t>
            </a:r>
          </a:p>
          <a:p>
            <a:pPr algn="ctr"/>
            <a:r>
              <a:rPr lang="en-US" sz="1050" dirty="0" err="1">
                <a:solidFill>
                  <a:schemeClr val="tx1"/>
                </a:solidFill>
              </a:rPr>
              <a:t>Healthi</a:t>
            </a:r>
            <a:r>
              <a:rPr lang="en-US" sz="1050" dirty="0">
                <a:solidFill>
                  <a:schemeClr val="tx1"/>
                </a:solidFill>
              </a:rPr>
              <a:t> Kids</a:t>
            </a:r>
            <a:endParaRPr lang="en-US" sz="105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5006DF-E11C-4158-BAB9-054F8671CF38}"/>
              </a:ext>
            </a:extLst>
          </p:cNvPr>
          <p:cNvSpPr/>
          <p:nvPr/>
        </p:nvSpPr>
        <p:spPr>
          <a:xfrm>
            <a:off x="3892403" y="2586123"/>
            <a:ext cx="4842083" cy="11238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Steering Team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RCSD Telehealth Program | RCSD School-Based integrated Mental Health Clinics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ROC the Future </a:t>
            </a:r>
            <a:r>
              <a:rPr lang="en-US" sz="1050" i="1" dirty="0">
                <a:solidFill>
                  <a:schemeClr val="tx1"/>
                </a:solidFill>
              </a:rPr>
              <a:t>Whole Child Initiative- </a:t>
            </a:r>
            <a:r>
              <a:rPr lang="en-US" sz="1050" dirty="0">
                <a:solidFill>
                  <a:schemeClr val="tx1"/>
                </a:solidFill>
              </a:rPr>
              <a:t>parent/family partners &amp; youth | CBOs |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Center for Urban Education Success |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Clinical and Administrative Leads – Primary Care, Behavioral Health/Developmental </a:t>
            </a:r>
            <a:r>
              <a:rPr lang="en-US" sz="1050">
                <a:solidFill>
                  <a:schemeClr val="tx1"/>
                </a:solidFill>
              </a:rPr>
              <a:t>Behavioral Pediatrics </a:t>
            </a:r>
            <a:r>
              <a:rPr lang="en-US" sz="1050" dirty="0">
                <a:solidFill>
                  <a:schemeClr val="tx1"/>
                </a:solidFill>
              </a:rPr>
              <a:t>– UR/GCH, RRH,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Jordan Health, Independent Practices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48D6A8-C112-430E-9992-C6E2CA4A9D79}"/>
              </a:ext>
            </a:extLst>
          </p:cNvPr>
          <p:cNvSpPr/>
          <p:nvPr/>
        </p:nvSpPr>
        <p:spPr>
          <a:xfrm>
            <a:off x="3163979" y="1173005"/>
            <a:ext cx="1600450" cy="6762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Jeffrey Kaczorowski, MD  Co-Lead</a:t>
            </a:r>
            <a:r>
              <a:rPr lang="en-US" sz="1050" dirty="0">
                <a:solidFill>
                  <a:schemeClr val="tx1"/>
                </a:solidFill>
              </a:rPr>
              <a:t>, Vice Chair Community Health</a:t>
            </a:r>
          </a:p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7B461D-8EFE-4828-A236-F10ED1159584}"/>
              </a:ext>
            </a:extLst>
          </p:cNvPr>
          <p:cNvSpPr/>
          <p:nvPr/>
        </p:nvSpPr>
        <p:spPr>
          <a:xfrm>
            <a:off x="7591790" y="1169946"/>
            <a:ext cx="1828798" cy="6739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LeKeyah Wilson, MD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Co-Lead,</a:t>
            </a:r>
            <a:r>
              <a:rPr lang="en-US" sz="1050" dirty="0">
                <a:solidFill>
                  <a:schemeClr val="tx1"/>
                </a:solidFill>
              </a:rPr>
              <a:t> Medical Director of Community Pediatrics and School Based Health Centers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DB8FC75F-D1A0-4E82-8063-EB260B5FB0D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31735" y="1013040"/>
            <a:ext cx="736834" cy="240933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1069C724-A85C-4127-B01F-0B5046381A85}"/>
              </a:ext>
            </a:extLst>
          </p:cNvPr>
          <p:cNvCxnSpPr>
            <a:cxnSpLocks/>
          </p:cNvCxnSpPr>
          <p:nvPr/>
        </p:nvCxnSpPr>
        <p:spPr>
          <a:xfrm rot="5400000">
            <a:off x="7017141" y="1131579"/>
            <a:ext cx="742223" cy="21668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20ACA60-3CDB-4E6F-9AC8-C7AF9E0FC10F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3117425" y="3076234"/>
            <a:ext cx="774978" cy="7181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5" name="Picture 84">
            <a:extLst>
              <a:ext uri="{FF2B5EF4-FFF2-40B4-BE49-F238E27FC236}">
                <a16:creationId xmlns:a16="http://schemas.microsoft.com/office/drawing/2014/main" id="{23655E00-8FA5-4E41-B905-B6B9F4393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738" y="170633"/>
            <a:ext cx="2638793" cy="724001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08C75D9D-9F37-468E-8B93-CB171BCBB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34" y="181182"/>
            <a:ext cx="2659442" cy="74955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654072D3-EC37-4FA0-B169-232B7C7BCF25}"/>
              </a:ext>
            </a:extLst>
          </p:cNvPr>
          <p:cNvSpPr/>
          <p:nvPr/>
        </p:nvSpPr>
        <p:spPr>
          <a:xfrm>
            <a:off x="4068197" y="5931414"/>
            <a:ext cx="4473244" cy="649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Quality Improvement | Evaluation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Data Analyst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979A600-AFB4-4967-AA9E-2EB15C2F38A1}"/>
              </a:ext>
            </a:extLst>
          </p:cNvPr>
          <p:cNvSpPr/>
          <p:nvPr/>
        </p:nvSpPr>
        <p:spPr>
          <a:xfrm>
            <a:off x="1504926" y="5061324"/>
            <a:ext cx="3268141" cy="4521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Clinical Team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AAPs | BH Therapist | DBP (GCH/RRH)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6963AC6-5F42-45E7-889F-B1647EBC8038}"/>
              </a:ext>
            </a:extLst>
          </p:cNvPr>
          <p:cNvCxnSpPr>
            <a:cxnSpLocks/>
            <a:stCxn id="12" idx="2"/>
            <a:endCxn id="42" idx="0"/>
          </p:cNvCxnSpPr>
          <p:nvPr/>
        </p:nvCxnSpPr>
        <p:spPr>
          <a:xfrm flipH="1">
            <a:off x="6304819" y="5449900"/>
            <a:ext cx="3337819" cy="481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6FA630C-1401-4661-B3DE-EEB373ED2B9E}"/>
              </a:ext>
            </a:extLst>
          </p:cNvPr>
          <p:cNvCxnSpPr>
            <a:cxnSpLocks/>
            <a:stCxn id="50" idx="2"/>
            <a:endCxn id="42" idx="0"/>
          </p:cNvCxnSpPr>
          <p:nvPr/>
        </p:nvCxnSpPr>
        <p:spPr>
          <a:xfrm>
            <a:off x="3138997" y="5513477"/>
            <a:ext cx="3165822" cy="41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AC8769E-4FC2-453D-9186-F6DA82F102D2}"/>
              </a:ext>
            </a:extLst>
          </p:cNvPr>
          <p:cNvSpPr/>
          <p:nvPr/>
        </p:nvSpPr>
        <p:spPr>
          <a:xfrm>
            <a:off x="9470565" y="2758379"/>
            <a:ext cx="2306333" cy="6357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RCSD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Student Health Services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Social- Emotional Learning and Supports</a:t>
            </a:r>
            <a:endParaRPr lang="en-US" sz="1050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651FAFD-FFD8-4B9C-B17D-DFA767EBCF98}"/>
              </a:ext>
            </a:extLst>
          </p:cNvPr>
          <p:cNvCxnSpPr>
            <a:cxnSpLocks/>
            <a:stCxn id="161" idx="1"/>
            <a:endCxn id="19" idx="3"/>
          </p:cNvCxnSpPr>
          <p:nvPr/>
        </p:nvCxnSpPr>
        <p:spPr>
          <a:xfrm flipH="1">
            <a:off x="8734486" y="3076234"/>
            <a:ext cx="736079" cy="7181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CE19D16-9331-44BE-8D72-6D623FD54BBC}"/>
              </a:ext>
            </a:extLst>
          </p:cNvPr>
          <p:cNvSpPr/>
          <p:nvPr/>
        </p:nvSpPr>
        <p:spPr>
          <a:xfrm>
            <a:off x="7883400" y="3952347"/>
            <a:ext cx="3518478" cy="4039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RCSD School-Based Integrated Mental Health Clinics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 UR/GCH | RRH</a:t>
            </a:r>
          </a:p>
        </p:txBody>
      </p:sp>
      <p:pic>
        <p:nvPicPr>
          <p:cNvPr id="1026" name="Picture 2" descr="Communications / Logo">
            <a:extLst>
              <a:ext uri="{FF2B5EF4-FFF2-40B4-BE49-F238E27FC236}">
                <a16:creationId xmlns:a16="http://schemas.microsoft.com/office/drawing/2014/main" id="{A2EB6F1A-E5A4-4B84-87FC-F81B921AE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45" y="5664921"/>
            <a:ext cx="1045664" cy="104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Connector: Elbow 1034">
            <a:extLst>
              <a:ext uri="{FF2B5EF4-FFF2-40B4-BE49-F238E27FC236}">
                <a16:creationId xmlns:a16="http://schemas.microsoft.com/office/drawing/2014/main" id="{12159938-8974-4D61-90C1-18FF378E48E1}"/>
              </a:ext>
            </a:extLst>
          </p:cNvPr>
          <p:cNvCxnSpPr>
            <a:cxnSpLocks/>
            <a:stCxn id="19" idx="2"/>
            <a:endCxn id="17" idx="1"/>
          </p:cNvCxnSpPr>
          <p:nvPr/>
        </p:nvCxnSpPr>
        <p:spPr>
          <a:xfrm rot="16200000" flipH="1">
            <a:off x="6633156" y="3390260"/>
            <a:ext cx="929071" cy="15684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Connector: Elbow 1038">
            <a:extLst>
              <a:ext uri="{FF2B5EF4-FFF2-40B4-BE49-F238E27FC236}">
                <a16:creationId xmlns:a16="http://schemas.microsoft.com/office/drawing/2014/main" id="{9AE3B669-6E07-47BC-857B-0220BB6B0BB3}"/>
              </a:ext>
            </a:extLst>
          </p:cNvPr>
          <p:cNvCxnSpPr>
            <a:cxnSpLocks/>
            <a:stCxn id="19" idx="2"/>
          </p:cNvCxnSpPr>
          <p:nvPr/>
        </p:nvCxnSpPr>
        <p:spPr>
          <a:xfrm rot="5400000">
            <a:off x="5077492" y="3405547"/>
            <a:ext cx="931528" cy="15403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Roc The Future - Home | Facebook">
            <a:extLst>
              <a:ext uri="{FF2B5EF4-FFF2-40B4-BE49-F238E27FC236}">
                <a16:creationId xmlns:a16="http://schemas.microsoft.com/office/drawing/2014/main" id="{5AE1379D-8F5A-4454-B612-66DB097554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5" r="6609"/>
          <a:stretch/>
        </p:blipFill>
        <p:spPr bwMode="auto">
          <a:xfrm>
            <a:off x="178569" y="5631154"/>
            <a:ext cx="1105991" cy="104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AA48F7D-0DC4-405D-947F-EA5B49130F4B}"/>
              </a:ext>
            </a:extLst>
          </p:cNvPr>
          <p:cNvSpPr/>
          <p:nvPr/>
        </p:nvSpPr>
        <p:spPr>
          <a:xfrm>
            <a:off x="5357705" y="1761270"/>
            <a:ext cx="1786463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Christina Barnwell, </a:t>
            </a:r>
            <a:r>
              <a:rPr lang="en-US" sz="1050" b="1" dirty="0" err="1">
                <a:solidFill>
                  <a:schemeClr val="tx1"/>
                </a:solidFill>
              </a:rPr>
              <a:t>MSEd</a:t>
            </a:r>
            <a:r>
              <a:rPr lang="en-US" sz="1050" b="1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Project Director/Program Coordinator</a:t>
            </a:r>
          </a:p>
        </p:txBody>
      </p:sp>
    </p:spTree>
    <p:extLst>
      <p:ext uri="{BB962C8B-B14F-4D97-AF65-F5344CB8AC3E}">
        <p14:creationId xmlns:p14="http://schemas.microsoft.com/office/powerpoint/2010/main" val="118581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250</Words>
  <Application>Microsoft Macintosh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Mazur, Maggie</dc:creator>
  <cp:lastModifiedBy>Jeff Kaczorowski</cp:lastModifiedBy>
  <cp:revision>38</cp:revision>
  <cp:lastPrinted>2022-07-29T16:28:48Z</cp:lastPrinted>
  <dcterms:created xsi:type="dcterms:W3CDTF">2022-07-25T15:21:11Z</dcterms:created>
  <dcterms:modified xsi:type="dcterms:W3CDTF">2022-07-29T16:31:56Z</dcterms:modified>
</cp:coreProperties>
</file>